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67" r:id="rId2"/>
    <p:sldId id="4248" r:id="rId3"/>
    <p:sldId id="4249" r:id="rId4"/>
    <p:sldId id="4250" r:id="rId5"/>
    <p:sldId id="4251" r:id="rId6"/>
    <p:sldId id="4252" r:id="rId7"/>
    <p:sldId id="4253" r:id="rId8"/>
    <p:sldId id="4254" r:id="rId9"/>
    <p:sldId id="4255" r:id="rId10"/>
    <p:sldId id="4256" r:id="rId11"/>
    <p:sldId id="4257" r:id="rId12"/>
    <p:sldId id="4258" r:id="rId1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761" autoAdjust="0"/>
  </p:normalViewPr>
  <p:slideViewPr>
    <p:cSldViewPr showGuides="1">
      <p:cViewPr varScale="1">
        <p:scale>
          <a:sx n="74" d="100"/>
          <a:sy n="74" d="100"/>
        </p:scale>
        <p:origin x="1090" y="77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17B429-6706-CE39-2A9D-B5EE8BE44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107EB9C-ABB5-3D2B-F0A4-359BC28FCD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3C5C43A-EA78-D34E-5DA3-90E93DDC374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32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EEB16-268C-5FD2-CF0E-9D626CB21E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C2E4A2B0-1D7C-0B7B-F815-C5BE612855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50B053B-AB72-13BE-0349-482FB0E0FDF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2216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CAE45D-7F85-7B3A-BCB8-6A354C12A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3F10D1C-F892-0F7D-7578-8298D7ADC2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665C8A0-24E6-040F-3116-E75B28834A9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695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DD0F51-39B1-E84C-0A5A-AEFC9E015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E2104ED-1662-D9F6-934B-F1A6053CEA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E32FBB9-AE15-A89F-7AE4-97A2CC0AC45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7935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75C928-6A49-2749-C6A4-9CB159AE8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4FFE9E6-CD3B-BF03-B304-4E7485E4A3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4797E03-A252-6F73-18F4-1FF1C31CA166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227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64E27-0051-6A8C-EECA-9E7F07289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0E81DF65-DAC5-0ECA-CC1B-4094E1B6A2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AF91C15-D486-3FBD-77C3-F6273663146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768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47C1F9-66B0-BCFD-7318-76132B740D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6B08DB7-2121-6389-6807-083A615981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91BDEAF-B681-C48E-67C1-8D6E9F6F548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7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4DCABA-0691-20AF-7C8A-C3866C9503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33DC591-C6C4-D272-324F-0EE9ED00D6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87B22B0-ACF4-ED67-30FE-BD2C30D3AD7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2929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6B771C-402B-755B-5496-F075F788E5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AA73D7D-D8FB-B129-9DD0-1A0299ED05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94C3DF7-569B-FD3D-05A6-5093417BF66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024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EC366-3D5D-8117-4E7E-CBF9D81E7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3B46C0D-C2FD-72B9-B2C4-DA019FCC14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85F9A02-57F9-D2A9-E062-B97DD81C58B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169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AD9A5F-2296-BD63-E777-887930BEA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7E68371-B132-4C2A-E3F5-0FA784C430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20C2F1B-6BA0-9B2D-95F1-131BE97F598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473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TIF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441ED47B-00DF-775E-241B-D5C720A7E31F}"/>
              </a:ext>
            </a:extLst>
          </p:cNvPr>
          <p:cNvSpPr txBox="1"/>
          <p:nvPr/>
        </p:nvSpPr>
        <p:spPr>
          <a:xfrm>
            <a:off x="2063720" y="2413337"/>
            <a:ext cx="741651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黄金分割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4E8E5-F3F4-AB84-4F62-437B0F0B0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A092EEA-D4F2-5B3A-0E70-D71A35E24DF7}"/>
              </a:ext>
            </a:extLst>
          </p:cNvPr>
          <p:cNvSpPr txBox="1"/>
          <p:nvPr/>
        </p:nvSpPr>
        <p:spPr>
          <a:xfrm>
            <a:off x="695625" y="525810"/>
            <a:ext cx="10080700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若线段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求出线段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结果保留根号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FD8FBAD-93F8-49EB-438E-8C98326BF73C}"/>
                  </a:ext>
                </a:extLst>
              </p:cNvPr>
              <p:cNvSpPr txBox="1"/>
              <p:nvPr/>
            </p:nvSpPr>
            <p:spPr>
              <a:xfrm>
                <a:off x="695625" y="2065355"/>
                <a:ext cx="6912480" cy="30185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𝑪𝑬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𝑫𝑬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𝑫𝑬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𝑫𝑪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𝑫𝑬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𝑫𝑪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𝑫𝑬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∴DC=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(75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)cm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FD8FBAD-93F8-49EB-438E-8C98326BF7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2065355"/>
                <a:ext cx="6912480" cy="3018519"/>
              </a:xfrm>
              <a:prstGeom prst="rect">
                <a:avLst/>
              </a:prstGeom>
              <a:blipFill>
                <a:blip r:embed="rId3"/>
                <a:stretch>
                  <a:fillRect l="-1764" b="-16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112.jpeg">
            <a:extLst>
              <a:ext uri="{FF2B5EF4-FFF2-40B4-BE49-F238E27FC236}">
                <a16:creationId xmlns:a16="http://schemas.microsoft.com/office/drawing/2014/main" id="{503DE142-A49F-2C64-1A98-86ACAB6FC0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7792" y="1418551"/>
            <a:ext cx="5256365" cy="41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16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627A1-5D41-5249-EA67-1DC95A273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13.jpeg">
            <a:extLst>
              <a:ext uri="{FF2B5EF4-FFF2-40B4-BE49-F238E27FC236}">
                <a16:creationId xmlns:a16="http://schemas.microsoft.com/office/drawing/2014/main" id="{D1D974E7-A4EF-BC29-A2E7-F32167BAF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850" y="628966"/>
            <a:ext cx="3666722" cy="4679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422C40DD-A360-41A4-141B-2BCCC9684ABE}"/>
                  </a:ext>
                </a:extLst>
              </p:cNvPr>
              <p:cNvSpPr txBox="1"/>
              <p:nvPr/>
            </p:nvSpPr>
            <p:spPr>
              <a:xfrm>
                <a:off x="587617" y="1096941"/>
                <a:ext cx="11016765" cy="42335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宽与长的比是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约为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618)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的矩形叫做黄金矩形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黄金矩形蕴藏着丰富的美学价值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给我们以协调和匀称的美感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我们可以用这样的方法画出黄金矩形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作正方形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分别取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的中点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为圆心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FD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的长为半径画弧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的延长线于点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的延长线于点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则图中矩形是黄金矩形的是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矩形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ABFE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</a:p>
              <a:p>
                <a:pPr>
                  <a:buNone/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矩形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EFCD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矩形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EFGH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</a:p>
              <a:p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矩形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DCGH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422C40DD-A360-41A4-141B-2BCCC9684A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17" y="1096941"/>
                <a:ext cx="11016765" cy="4233595"/>
              </a:xfrm>
              <a:prstGeom prst="rect">
                <a:avLst/>
              </a:prstGeom>
              <a:blipFill>
                <a:blip r:embed="rId4"/>
                <a:stretch>
                  <a:fillRect l="-1106" r="-1106" b="-33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114.jpeg">
            <a:extLst>
              <a:ext uri="{FF2B5EF4-FFF2-40B4-BE49-F238E27FC236}">
                <a16:creationId xmlns:a16="http://schemas.microsoft.com/office/drawing/2014/main" id="{29874ABD-B0EF-6620-CF2E-A7F5828875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4020" y="3600909"/>
            <a:ext cx="3169067" cy="216015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4E5495C-A5D2-DB4D-FAE5-946D552E280E}"/>
              </a:ext>
            </a:extLst>
          </p:cNvPr>
          <p:cNvSpPr txBox="1"/>
          <p:nvPr/>
        </p:nvSpPr>
        <p:spPr>
          <a:xfrm>
            <a:off x="7592071" y="3083343"/>
            <a:ext cx="6778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>
              <a:solidFill>
                <a:srgbClr val="DB25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61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19526C-A77E-DEEC-6CA1-257D777BFF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1CAE830-0CB8-7DE3-C49F-51B310D0EA13}"/>
              </a:ext>
            </a:extLst>
          </p:cNvPr>
          <p:cNvSpPr txBox="1"/>
          <p:nvPr/>
        </p:nvSpPr>
        <p:spPr>
          <a:xfrm>
            <a:off x="623620" y="548800"/>
            <a:ext cx="108007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上截取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恰好是线段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的一个黄金分割点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且有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的度数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0A18D80-695C-266D-2525-9B74A20A6CE6}"/>
                  </a:ext>
                </a:extLst>
              </p:cNvPr>
              <p:cNvSpPr txBox="1"/>
              <p:nvPr/>
            </p:nvSpPr>
            <p:spPr>
              <a:xfrm>
                <a:off x="623621" y="1628875"/>
                <a:ext cx="8496590" cy="41065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的一个黄金分割点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AD&gt;BD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∵AC=BC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AD=AC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∴AD=BC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CBA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DCB=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∵AC=BC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BCD.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𝟏𝟖𝟎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°−∠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°-x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°-x=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18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36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0A18D80-695C-266D-2525-9B74A20A6C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1" y="1628875"/>
                <a:ext cx="8496590" cy="4106509"/>
              </a:xfrm>
              <a:prstGeom prst="rect">
                <a:avLst/>
              </a:prstGeom>
              <a:blipFill>
                <a:blip r:embed="rId3"/>
                <a:stretch>
                  <a:fillRect l="-1435" b="-32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115.jpeg">
            <a:extLst>
              <a:ext uri="{FF2B5EF4-FFF2-40B4-BE49-F238E27FC236}">
                <a16:creationId xmlns:a16="http://schemas.microsoft.com/office/drawing/2014/main" id="{320C5E4F-D1B2-DACA-46D6-A55D159A6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6125" y="3068975"/>
            <a:ext cx="3120951" cy="187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598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F73C3D-B4C5-8BD5-21E8-CC8E13A324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02.jpeg">
            <a:extLst>
              <a:ext uri="{FF2B5EF4-FFF2-40B4-BE49-F238E27FC236}">
                <a16:creationId xmlns:a16="http://schemas.microsoft.com/office/drawing/2014/main" id="{339D3EB7-CDA8-48CF-B9A5-77E980B2B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895" y="552242"/>
            <a:ext cx="2736190" cy="40030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1CC8AC54-7B36-9DE6-5FD8-EF52EC27D879}"/>
                  </a:ext>
                </a:extLst>
              </p:cNvPr>
              <p:cNvSpPr txBox="1"/>
              <p:nvPr/>
            </p:nvSpPr>
            <p:spPr>
              <a:xfrm>
                <a:off x="551615" y="1124840"/>
                <a:ext cx="11088770" cy="9667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已知点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是线段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的黄金分割点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=2,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的长为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7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A.3-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7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7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B.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7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7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	            C.2-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7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7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D.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7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7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endParaRPr lang="zh-CN" altLang="zh-CN" sz="27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1CC8AC54-7B36-9DE6-5FD8-EF52EC27D8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1124840"/>
                <a:ext cx="11088770" cy="966740"/>
              </a:xfrm>
              <a:prstGeom prst="rect">
                <a:avLst/>
              </a:prstGeom>
              <a:blipFill>
                <a:blip r:embed="rId4"/>
                <a:stretch>
                  <a:fillRect l="-1044" t="-7595" b="-158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50E04617-ABD8-81E4-DE3D-CC98C1C48CA5}"/>
                  </a:ext>
                </a:extLst>
              </p:cNvPr>
              <p:cNvSpPr txBox="1"/>
              <p:nvPr/>
            </p:nvSpPr>
            <p:spPr>
              <a:xfrm>
                <a:off x="551615" y="2257782"/>
                <a:ext cx="11640385" cy="18467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已知点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将线段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黄金分割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AM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则下列各式中不正确的是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7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AM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AM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B.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AM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7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7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7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  <m:r>
                          <a:rPr lang="en-US" altLang="zh-CN" sz="27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7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7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endParaRPr lang="zh-CN" altLang="zh-CN" sz="27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BM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7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7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7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  <m:r>
                          <a:rPr lang="en-US" altLang="zh-CN" sz="27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7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7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 D.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AM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≈0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7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618</a:t>
                </a:r>
                <a:r>
                  <a:rPr lang="en-US" altLang="zh-CN" sz="27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endParaRPr lang="zh-CN" altLang="zh-CN" sz="27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50E04617-ABD8-81E4-DE3D-CC98C1C48C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2257782"/>
                <a:ext cx="11640385" cy="1846788"/>
              </a:xfrm>
              <a:prstGeom prst="rect">
                <a:avLst/>
              </a:prstGeom>
              <a:blipFill>
                <a:blip r:embed="rId5"/>
                <a:stretch>
                  <a:fillRect l="-995" t="-3630" b="-29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3">
            <a:extLst>
              <a:ext uri="{FF2B5EF4-FFF2-40B4-BE49-F238E27FC236}">
                <a16:creationId xmlns:a16="http://schemas.microsoft.com/office/drawing/2014/main" id="{1A469275-FA10-FAB3-EFC4-D3ED44BAED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615" y="4127698"/>
            <a:ext cx="1101676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7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小明同学发现自己的一本书的宽与长之比为黄金比</a:t>
            </a: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已知这本书的长为</a:t>
            </a: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kumimoji="0" lang="en-US" altLang="zh-CN" sz="27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</a:t>
            </a:r>
            <a:r>
              <a:rPr kumimoji="0" lang="zh-CN" altLang="en-US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则它的宽约为 </a:t>
            </a: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A.18</a:t>
            </a:r>
            <a:r>
              <a:rPr kumimoji="0" lang="en-US" altLang="zh-CN" sz="27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</a:t>
            </a:r>
            <a:r>
              <a:rPr kumimoji="0" lang="en-US" altLang="zh-CN" sz="27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                                 B.20</a:t>
            </a:r>
            <a:r>
              <a:rPr kumimoji="0" lang="en-US" altLang="zh-CN" sz="27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7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C.48</a:t>
            </a:r>
            <a:r>
              <a:rPr kumimoji="0" lang="en-US" altLang="zh-CN" sz="27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</a:t>
            </a:r>
            <a:r>
              <a:rPr kumimoji="0" lang="en-US" altLang="zh-CN" sz="27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                                 D.11</a:t>
            </a:r>
            <a:r>
              <a:rPr kumimoji="0" lang="en-US" altLang="zh-CN" sz="27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kumimoji="0" lang="en-US" altLang="zh-CN" sz="27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F9ABDBE-7128-FEDB-1398-C05DC3FFAB90}"/>
              </a:ext>
            </a:extLst>
          </p:cNvPr>
          <p:cNvSpPr txBox="1"/>
          <p:nvPr/>
        </p:nvSpPr>
        <p:spPr>
          <a:xfrm>
            <a:off x="10056275" y="1156744"/>
            <a:ext cx="46188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7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05D09EA-D4D8-DBE3-9574-7A1DD0625526}"/>
              </a:ext>
            </a:extLst>
          </p:cNvPr>
          <p:cNvSpPr txBox="1"/>
          <p:nvPr/>
        </p:nvSpPr>
        <p:spPr>
          <a:xfrm>
            <a:off x="10776325" y="2279295"/>
            <a:ext cx="46188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7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3996E37-9ABD-724E-CD5A-E4F943757E01}"/>
              </a:ext>
            </a:extLst>
          </p:cNvPr>
          <p:cNvSpPr txBox="1"/>
          <p:nvPr/>
        </p:nvSpPr>
        <p:spPr>
          <a:xfrm>
            <a:off x="4079860" y="4581080"/>
            <a:ext cx="50403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7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430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19798-E597-E998-A9B2-21CBBC7E10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AA59D34-15B3-BBF5-DBEE-0C10B9FA073C}"/>
                  </a:ext>
                </a:extLst>
              </p:cNvPr>
              <p:cNvSpPr txBox="1"/>
              <p:nvPr/>
            </p:nvSpPr>
            <p:spPr>
              <a:xfrm>
                <a:off x="695624" y="548800"/>
                <a:ext cx="10872755" cy="22917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在设计人体雕像时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使雕像上部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腰部以上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与下部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腰部以下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的高度比等于下部与全部的高度比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可以增加视觉美感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按此比例设计一座高度为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的雷锋雕像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那么该雕像的上部设计高度约是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结果精确到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01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参考数据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≈1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414,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≈1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732,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≈2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236)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A.0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76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	         B.1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	     C.1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37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	            D.1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42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AA59D34-15B3-BBF5-DBEE-0C10B9FA07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4" y="548800"/>
                <a:ext cx="10872755" cy="2291718"/>
              </a:xfrm>
              <a:prstGeom prst="rect">
                <a:avLst/>
              </a:prstGeom>
              <a:blipFill>
                <a:blip r:embed="rId3"/>
                <a:stretch>
                  <a:fillRect l="-1121" t="-3457" r="-729" b="-66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103.jpeg">
            <a:extLst>
              <a:ext uri="{FF2B5EF4-FFF2-40B4-BE49-F238E27FC236}">
                <a16:creationId xmlns:a16="http://schemas.microsoft.com/office/drawing/2014/main" id="{253D9165-284D-EFAE-2930-D2A1A28AAD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5593" y="3212985"/>
            <a:ext cx="1560814" cy="252017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228CFF9-8EEF-4B07-4CF1-4014129A91C1}"/>
              </a:ext>
            </a:extLst>
          </p:cNvPr>
          <p:cNvSpPr txBox="1"/>
          <p:nvPr/>
        </p:nvSpPr>
        <p:spPr>
          <a:xfrm>
            <a:off x="8832190" y="1916895"/>
            <a:ext cx="4618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291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045311-C86E-6470-3533-2D51BE1DF6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4F365F8-697D-636D-D789-AB00CA0F2EC2}"/>
                  </a:ext>
                </a:extLst>
              </p:cNvPr>
              <p:cNvSpPr txBox="1"/>
              <p:nvPr/>
            </p:nvSpPr>
            <p:spPr>
              <a:xfrm>
                <a:off x="767630" y="620805"/>
                <a:ext cx="10656740" cy="255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(2024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·浙江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黄金分割是汉字结构最基本的规律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借助如图的正方形习字格书写的汉字“浙”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端庄稳重、舒展美观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已知一条分割线的端点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分别在习字格的边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QP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NP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“浙”字的笔画“、”的位置在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的黄金分割点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处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sz="2800" b="1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1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NP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的长为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sz="2800" b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结果保留根号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4F365F8-697D-636D-D789-AB00CA0F2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620805"/>
                <a:ext cx="10656740" cy="2554995"/>
              </a:xfrm>
              <a:prstGeom prst="rect">
                <a:avLst/>
              </a:prstGeom>
              <a:blipFill>
                <a:blip r:embed="rId3"/>
                <a:stretch>
                  <a:fillRect l="-1201" t="-3341" r="-172" b="-42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104.jpeg">
            <a:extLst>
              <a:ext uri="{FF2B5EF4-FFF2-40B4-BE49-F238E27FC236}">
                <a16:creationId xmlns:a16="http://schemas.microsoft.com/office/drawing/2014/main" id="{EBA419A4-FCC2-E70C-7E2B-7472490C62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1940" y="3826211"/>
            <a:ext cx="2269148" cy="191969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B12492F-3BF8-01AF-0333-FBD56B4B6AA3}"/>
                  </a:ext>
                </a:extLst>
              </p:cNvPr>
              <p:cNvSpPr txBox="1"/>
              <p:nvPr/>
            </p:nvSpPr>
            <p:spPr>
              <a:xfrm>
                <a:off x="2179611" y="2492935"/>
                <a:ext cx="1396214" cy="568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zh-CN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kumimoji="0" lang="en-US" altLang="zh-CN" sz="2800" b="1" i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kumimoji="0" lang="en-US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2)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B12492F-3BF8-01AF-0333-FBD56B4B6A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9611" y="2492935"/>
                <a:ext cx="1396214" cy="568169"/>
              </a:xfrm>
              <a:prstGeom prst="rect">
                <a:avLst/>
              </a:prstGeom>
              <a:blipFill>
                <a:blip r:embed="rId5"/>
                <a:stretch>
                  <a:fillRect l="-9170" t="-5376" r="-3930" b="-279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252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44FA0F-293B-D4FF-DAB4-BCFD736EB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DE3C69C-A4A5-6F81-F728-8A7B4145B637}"/>
                  </a:ext>
                </a:extLst>
              </p:cNvPr>
              <p:cNvSpPr txBox="1"/>
              <p:nvPr/>
            </p:nvSpPr>
            <p:spPr>
              <a:xfrm>
                <a:off x="667506" y="620805"/>
                <a:ext cx="10468843" cy="15944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在小提琴的设计中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经常会引入黄金分割的概念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一架小提琴中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各部分长度的比满足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𝑨𝑪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𝑨𝑪</m:t>
                        </m:r>
                      </m:num>
                      <m:den>
                        <m:r>
                          <a:rPr lang="en-US" altLang="zh-CN" sz="2800" b="1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u="sng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  </a:t>
                </a:r>
                <a:r>
                  <a:rPr lang="en-US" altLang="zh-CN" sz="2800" b="1" i="1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DE3C69C-A4A5-6F81-F728-8A7B4145B6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506" y="620805"/>
                <a:ext cx="10468843" cy="1594411"/>
              </a:xfrm>
              <a:prstGeom prst="rect">
                <a:avLst/>
              </a:prstGeom>
              <a:blipFill>
                <a:blip r:embed="rId3"/>
                <a:stretch>
                  <a:fillRect l="-1164" r="-349" b="-38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105.jpeg">
            <a:extLst>
              <a:ext uri="{FF2B5EF4-FFF2-40B4-BE49-F238E27FC236}">
                <a16:creationId xmlns:a16="http://schemas.microsoft.com/office/drawing/2014/main" id="{DD520011-540F-56BE-1C51-21D77A1C1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762" y="2636945"/>
            <a:ext cx="1512105" cy="32032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46B5B1B-2A0B-BA18-52B7-E732DC0F85D8}"/>
                  </a:ext>
                </a:extLst>
              </p:cNvPr>
              <p:cNvSpPr txBox="1"/>
              <p:nvPr/>
            </p:nvSpPr>
            <p:spPr>
              <a:xfrm>
                <a:off x="8040135" y="1278970"/>
                <a:ext cx="965916" cy="7864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kumimoji="0" lang="zh-CN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46B5B1B-2A0B-BA18-52B7-E732DC0F8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135" y="1278970"/>
                <a:ext cx="965916" cy="7864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072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CA8B4-501B-29AE-F0E5-068346B8B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2D84C8F-A368-9B19-9FA3-8E1086FBC560}"/>
              </a:ext>
            </a:extLst>
          </p:cNvPr>
          <p:cNvSpPr txBox="1"/>
          <p:nvPr/>
        </p:nvSpPr>
        <p:spPr>
          <a:xfrm>
            <a:off x="551615" y="476795"/>
            <a:ext cx="1060440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=36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尺规作图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的平分线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保留作图痕迹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不写作法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106.jpeg">
            <a:extLst>
              <a:ext uri="{FF2B5EF4-FFF2-40B4-BE49-F238E27FC236}">
                <a16:creationId xmlns:a16="http://schemas.microsoft.com/office/drawing/2014/main" id="{27BB22DD-CE07-A899-4E10-A7BB8480F5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0224" y="1480319"/>
            <a:ext cx="2044624" cy="241682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96B6986-A964-1081-78A6-45415B47EBD9}"/>
              </a:ext>
            </a:extLst>
          </p:cNvPr>
          <p:cNvSpPr txBox="1"/>
          <p:nvPr/>
        </p:nvSpPr>
        <p:spPr>
          <a:xfrm>
            <a:off x="551614" y="1855708"/>
            <a:ext cx="42394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作图如答案图所示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5F5AF4D-236C-F801-164E-C65E816726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7948" y="1480319"/>
            <a:ext cx="1866900" cy="295275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490C9621-4447-FCD8-F289-E8B8CB04D67E}"/>
              </a:ext>
            </a:extLst>
          </p:cNvPr>
          <p:cNvSpPr txBox="1"/>
          <p:nvPr/>
        </p:nvSpPr>
        <p:spPr>
          <a:xfrm>
            <a:off x="551614" y="2397516"/>
            <a:ext cx="61046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为线段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的黄金分割点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05BBCF47-482C-5FC1-2EFD-6B9A55C19D10}"/>
                  </a:ext>
                </a:extLst>
              </p:cNvPr>
              <p:cNvSpPr txBox="1"/>
              <p:nvPr/>
            </p:nvSpPr>
            <p:spPr>
              <a:xfrm>
                <a:off x="537152" y="2956694"/>
                <a:ext cx="9495844" cy="28691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证明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AB=AC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36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∵BD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平分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CBD=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36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∴AD=BD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∴BD=BC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∴AD=BD=BC.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CBD=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𝑪𝑫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𝑨𝑫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为线段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的黄金分割点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05BBCF47-482C-5FC1-2EFD-6B9A55C19D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152" y="2956694"/>
                <a:ext cx="9495844" cy="2869119"/>
              </a:xfrm>
              <a:prstGeom prst="rect">
                <a:avLst/>
              </a:prstGeom>
              <a:blipFill>
                <a:blip r:embed="rId5"/>
                <a:stretch>
                  <a:fillRect l="-1284" t="-2760" b="-14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4AE76A-14D0-E859-2478-5E00DD3C1B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08.jpeg">
            <a:extLst>
              <a:ext uri="{FF2B5EF4-FFF2-40B4-BE49-F238E27FC236}">
                <a16:creationId xmlns:a16="http://schemas.microsoft.com/office/drawing/2014/main" id="{2FFACA7D-D3F2-3392-47CD-500982899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910" y="476795"/>
            <a:ext cx="3024210" cy="44244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0DCCEDE6-0972-93FC-9503-12C423011BA5}"/>
              </a:ext>
            </a:extLst>
          </p:cNvPr>
          <p:cNvSpPr txBox="1"/>
          <p:nvPr/>
        </p:nvSpPr>
        <p:spPr>
          <a:xfrm>
            <a:off x="767630" y="1146808"/>
            <a:ext cx="1051273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是线段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的黄金分割点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表示以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为边的正方形的面积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表示长为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、宽为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的矩形的面积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的大小关系为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B.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800" b="1" baseline="-25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D.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不能确定</a:t>
            </a:r>
          </a:p>
        </p:txBody>
      </p:sp>
      <p:pic>
        <p:nvPicPr>
          <p:cNvPr id="5" name="image109.jpeg">
            <a:extLst>
              <a:ext uri="{FF2B5EF4-FFF2-40B4-BE49-F238E27FC236}">
                <a16:creationId xmlns:a16="http://schemas.microsoft.com/office/drawing/2014/main" id="{D880FF9B-D994-312E-760F-294E4E29E6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7118" y="3832931"/>
            <a:ext cx="1709793" cy="185938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375DB04-19B7-5016-0942-935D7900814E}"/>
              </a:ext>
            </a:extLst>
          </p:cNvPr>
          <p:cNvSpPr txBox="1"/>
          <p:nvPr/>
        </p:nvSpPr>
        <p:spPr>
          <a:xfrm>
            <a:off x="3349419" y="2039755"/>
            <a:ext cx="4424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963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4D273A-2B6A-CA92-F038-18D0BADEEE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6433924-D80D-658A-5035-157FB0B9479E}"/>
              </a:ext>
            </a:extLst>
          </p:cNvPr>
          <p:cNvSpPr txBox="1"/>
          <p:nvPr/>
        </p:nvSpPr>
        <p:spPr>
          <a:xfrm>
            <a:off x="587617" y="548800"/>
            <a:ext cx="1101676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在平行四边形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上的黄金分割点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endParaRPr lang="en-US" altLang="zh-CN" sz="2800" b="1" i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相交于点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en-US" altLang="zh-CN" sz="2800" b="1" i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     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590C727-2724-CC33-B4A2-ED324A3B2B92}"/>
              </a:ext>
            </a:extLst>
          </p:cNvPr>
          <p:cNvSpPr txBox="1"/>
          <p:nvPr/>
        </p:nvSpPr>
        <p:spPr>
          <a:xfrm>
            <a:off x="593357" y="4840786"/>
            <a:ext cx="1101102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在如图所示的五角星中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两点都是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的黄金分割点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的长为</a:t>
            </a:r>
            <a:r>
              <a:rPr lang="en-US" altLang="zh-CN" sz="2800" b="1" i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       </a:t>
            </a:r>
            <a:r>
              <a:rPr lang="zh-CN" altLang="zh-CN" sz="2800" b="1" u="sng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8744620-CBC4-DBEA-FA66-7FE2B7B48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755" y="1994238"/>
            <a:ext cx="6562725" cy="25431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CDD7A08F-FE5E-7FDE-95F2-EAAA086E08D4}"/>
                  </a:ext>
                </a:extLst>
              </p:cNvPr>
              <p:cNvSpPr txBox="1"/>
              <p:nvPr/>
            </p:nvSpPr>
            <p:spPr>
              <a:xfrm>
                <a:off x="6600035" y="1063107"/>
                <a:ext cx="1181931" cy="8706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zh-CN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kumimoji="0" lang="zh-CN" altLang="zh-CN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en-US" altLang="zh-CN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𝟓</m:t>
                              </m:r>
                            </m:e>
                          </m:rad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1600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CDD7A08F-FE5E-7FDE-95F2-EAAA086E08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0035" y="1063107"/>
                <a:ext cx="1181931" cy="8706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99D3A3EC-33A2-46A2-B9FC-F92E79231C27}"/>
                  </a:ext>
                </a:extLst>
              </p:cNvPr>
              <p:cNvSpPr txBox="1"/>
              <p:nvPr/>
            </p:nvSpPr>
            <p:spPr>
              <a:xfrm>
                <a:off x="3719835" y="5226724"/>
                <a:ext cx="1152080" cy="568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zh-CN" altLang="zh-CN" sz="2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kumimoji="0" lang="en-US" altLang="zh-CN" sz="2800" b="1" i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kumimoji="0" lang="en-US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99D3A3EC-33A2-46A2-B9FC-F92E79231C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9835" y="5226724"/>
                <a:ext cx="1152080" cy="568169"/>
              </a:xfrm>
              <a:prstGeom prst="rect">
                <a:avLst/>
              </a:prstGeom>
              <a:blipFill>
                <a:blip r:embed="rId5"/>
                <a:stretch>
                  <a:fillRect t="-4255" b="-265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540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CEF62F-A781-3696-EBDE-7248094123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657DD66-0E01-DAC8-C223-DD95484C24A0}"/>
              </a:ext>
            </a:extLst>
          </p:cNvPr>
          <p:cNvSpPr txBox="1"/>
          <p:nvPr/>
        </p:nvSpPr>
        <p:spPr>
          <a:xfrm>
            <a:off x="515612" y="548800"/>
            <a:ext cx="111607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是线段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的黄金分割点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分别是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是线段</a:t>
            </a:r>
            <a:r>
              <a:rPr lang="en-US" altLang="zh-CN" sz="2800" b="1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的黄金分割点吗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请说明理由</a:t>
            </a:r>
            <a:r>
              <a:rPr lang="en-US" altLang="zh-CN" sz="28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DC3EADA-B981-C4FF-475E-B44E0E3C2BA6}"/>
                  </a:ext>
                </a:extLst>
              </p:cNvPr>
              <p:cNvSpPr txBox="1"/>
              <p:nvPr/>
            </p:nvSpPr>
            <p:spPr>
              <a:xfrm>
                <a:off x="623620" y="2379519"/>
                <a:ext cx="8964623" cy="34914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是线段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的黄金分割点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理由如下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分别是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的中点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∴AB=AC+BC=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DC+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是线段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的黄金分割点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∴BC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=AB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)·(2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∴CE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=DE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𝑪𝑬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𝑫𝑬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𝑫𝑪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𝑪𝑬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是线段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的黄金分割点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DC3EADA-B981-C4FF-475E-B44E0E3C2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2379519"/>
                <a:ext cx="8964623" cy="3491469"/>
              </a:xfrm>
              <a:prstGeom prst="rect">
                <a:avLst/>
              </a:prstGeom>
              <a:blipFill>
                <a:blip r:embed="rId3"/>
                <a:stretch>
                  <a:fillRect l="-1360" t="-2269" b="-40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112.jpeg">
            <a:extLst>
              <a:ext uri="{FF2B5EF4-FFF2-40B4-BE49-F238E27FC236}">
                <a16:creationId xmlns:a16="http://schemas.microsoft.com/office/drawing/2014/main" id="{BA9666FE-3F37-D6DD-DC4C-84BDA0FEA5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7805" y="1753387"/>
            <a:ext cx="5256365" cy="41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12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2185</TotalTime>
  <Words>1288</Words>
  <Application>Microsoft Office PowerPoint</Application>
  <PresentationFormat>宽屏</PresentationFormat>
  <Paragraphs>68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191</cp:revision>
  <dcterms:created xsi:type="dcterms:W3CDTF">2024-04-24T12:16:00Z</dcterms:created>
  <dcterms:modified xsi:type="dcterms:W3CDTF">2025-03-29T13:48:09Z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